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 Bold" panose="020B0604020202020204" charset="0"/>
      <p:regular r:id="rId29"/>
    </p:embeddedFont>
    <p:embeddedFont>
      <p:font typeface="League Spartan" panose="020B0604020202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00008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72326" y="270670"/>
            <a:ext cx="12429847" cy="420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3"/>
              </a:lnSpc>
            </a:pPr>
            <a:r>
              <a:rPr lang="en-US" sz="8031">
                <a:solidFill>
                  <a:srgbClr val="593C8F"/>
                </a:solidFill>
                <a:latin typeface="League Spartan"/>
              </a:rPr>
              <a:t>SELENIUM TESTING</a:t>
            </a:r>
          </a:p>
          <a:p>
            <a:pPr>
              <a:lnSpc>
                <a:spcPts val="11243"/>
              </a:lnSpc>
            </a:pPr>
            <a:r>
              <a:rPr lang="en-US" sz="8031">
                <a:solidFill>
                  <a:srgbClr val="593C8F"/>
                </a:solidFill>
                <a:latin typeface="League Spartan"/>
              </a:rPr>
              <a:t>&amp; </a:t>
            </a:r>
          </a:p>
          <a:p>
            <a:pPr>
              <a:lnSpc>
                <a:spcPts val="11243"/>
              </a:lnSpc>
              <a:spcBef>
                <a:spcPct val="0"/>
              </a:spcBef>
            </a:pPr>
            <a:r>
              <a:rPr lang="en-US" sz="8031">
                <a:solidFill>
                  <a:srgbClr val="593C8F"/>
                </a:solidFill>
                <a:latin typeface="League Spartan"/>
              </a:rPr>
              <a:t>DOCKER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86140" y="5162550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339358">
            <a:off x="14127816" y="617220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72326" y="5769959"/>
            <a:ext cx="3918996" cy="407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Poppins"/>
              </a:rPr>
              <a:t>By: Vidhi Sharma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Poppins"/>
              </a:rPr>
              <a:t>ID: 201320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620"/>
              </a:lnSpc>
              <a:spcBef>
                <a:spcPct val="0"/>
              </a:spcBef>
            </a:pPr>
            <a:endParaRPr lang="en-US" sz="330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15223" y="5769959"/>
            <a:ext cx="4494014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000000"/>
                </a:solidFill>
                <a:latin typeface="Poppins"/>
              </a:rPr>
              <a:t>Trainer: Sachin Vasav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694975" y="-4164590"/>
            <a:ext cx="11110823" cy="18500774"/>
            <a:chOff x="0" y="0"/>
            <a:chExt cx="2926307" cy="4872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307" cy="4872632"/>
            </a:xfrm>
            <a:custGeom>
              <a:avLst/>
              <a:gdLst/>
              <a:ahLst/>
              <a:cxnLst/>
              <a:rect l="l" t="t" r="r" b="b"/>
              <a:pathLst>
                <a:path w="2926307" h="4872632">
                  <a:moveTo>
                    <a:pt x="0" y="0"/>
                  </a:moveTo>
                  <a:lnTo>
                    <a:pt x="2926307" y="0"/>
                  </a:lnTo>
                  <a:lnTo>
                    <a:pt x="2926307" y="4872632"/>
                  </a:lnTo>
                  <a:lnTo>
                    <a:pt x="0" y="48726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65443" y="9172575"/>
            <a:ext cx="8931658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FFFFFF"/>
                </a:solidFill>
                <a:latin typeface="Poppins"/>
              </a:rPr>
              <a:t>Click Operation on Cloud Computing Button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694975" y="-4164590"/>
            <a:ext cx="11110823" cy="18500774"/>
            <a:chOff x="0" y="0"/>
            <a:chExt cx="2926307" cy="4872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307" cy="4872632"/>
            </a:xfrm>
            <a:custGeom>
              <a:avLst/>
              <a:gdLst/>
              <a:ahLst/>
              <a:cxnLst/>
              <a:rect l="l" t="t" r="r" b="b"/>
              <a:pathLst>
                <a:path w="2926307" h="4872632">
                  <a:moveTo>
                    <a:pt x="0" y="0"/>
                  </a:moveTo>
                  <a:lnTo>
                    <a:pt x="2926307" y="0"/>
                  </a:lnTo>
                  <a:lnTo>
                    <a:pt x="2926307" y="4872632"/>
                  </a:lnTo>
                  <a:lnTo>
                    <a:pt x="0" y="48726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5787" y="9375531"/>
            <a:ext cx="15385649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FFFFFF"/>
                </a:solidFill>
                <a:latin typeface="Poppins"/>
              </a:rPr>
              <a:t>Output Screen by clicking on Cloud Computing Button and we are switched course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5389" y="1358656"/>
            <a:ext cx="14278059" cy="8031408"/>
          </a:xfrm>
          <a:custGeom>
            <a:avLst/>
            <a:gdLst/>
            <a:ahLst/>
            <a:cxnLst/>
            <a:rect l="l" t="t" r="r" b="b"/>
            <a:pathLst>
              <a:path w="14278059" h="8031408">
                <a:moveTo>
                  <a:pt x="0" y="0"/>
                </a:moveTo>
                <a:lnTo>
                  <a:pt x="14278059" y="0"/>
                </a:lnTo>
                <a:lnTo>
                  <a:pt x="14278059" y="8031409"/>
                </a:lnTo>
                <a:lnTo>
                  <a:pt x="0" y="803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603" y="474231"/>
            <a:ext cx="3639223" cy="8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593C8F"/>
                </a:solidFill>
                <a:latin typeface="League Spartan"/>
              </a:rPr>
              <a:t>DOCKER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77620" y="9492925"/>
            <a:ext cx="5662936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Code for Application properties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302" y="704814"/>
            <a:ext cx="15446284" cy="8688535"/>
          </a:xfrm>
          <a:custGeom>
            <a:avLst/>
            <a:gdLst/>
            <a:ahLst/>
            <a:cxnLst/>
            <a:rect l="l" t="t" r="r" b="b"/>
            <a:pathLst>
              <a:path w="15446284" h="8688535">
                <a:moveTo>
                  <a:pt x="0" y="0"/>
                </a:moveTo>
                <a:lnTo>
                  <a:pt x="15446284" y="0"/>
                </a:lnTo>
                <a:lnTo>
                  <a:pt x="15446284" y="8688535"/>
                </a:lnTo>
                <a:lnTo>
                  <a:pt x="0" y="868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7620" y="9492925"/>
            <a:ext cx="5662936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 Code for Docker Application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5389" y="923784"/>
            <a:ext cx="14230329" cy="8004560"/>
          </a:xfrm>
          <a:custGeom>
            <a:avLst/>
            <a:gdLst/>
            <a:ahLst/>
            <a:cxnLst/>
            <a:rect l="l" t="t" r="r" b="b"/>
            <a:pathLst>
              <a:path w="14230329" h="8004560">
                <a:moveTo>
                  <a:pt x="0" y="0"/>
                </a:moveTo>
                <a:lnTo>
                  <a:pt x="14230329" y="0"/>
                </a:lnTo>
                <a:lnTo>
                  <a:pt x="14230329" y="8004560"/>
                </a:lnTo>
                <a:lnTo>
                  <a:pt x="0" y="800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47759" y="9172575"/>
            <a:ext cx="5662936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Code for Docker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4485" y="711273"/>
            <a:ext cx="15582641" cy="8765236"/>
          </a:xfrm>
          <a:custGeom>
            <a:avLst/>
            <a:gdLst/>
            <a:ahLst/>
            <a:cxnLst/>
            <a:rect l="l" t="t" r="r" b="b"/>
            <a:pathLst>
              <a:path w="15582641" h="8765236">
                <a:moveTo>
                  <a:pt x="0" y="0"/>
                </a:moveTo>
                <a:lnTo>
                  <a:pt x="15582641" y="0"/>
                </a:lnTo>
                <a:lnTo>
                  <a:pt x="15582641" y="8765236"/>
                </a:lnTo>
                <a:lnTo>
                  <a:pt x="0" y="8765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42364" y="9502668"/>
            <a:ext cx="3792170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Code for Docker File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3645" y="489145"/>
            <a:ext cx="14604806" cy="8215203"/>
          </a:xfrm>
          <a:custGeom>
            <a:avLst/>
            <a:gdLst/>
            <a:ahLst/>
            <a:cxnLst/>
            <a:rect l="l" t="t" r="r" b="b"/>
            <a:pathLst>
              <a:path w="14604806" h="8215203">
                <a:moveTo>
                  <a:pt x="0" y="0"/>
                </a:moveTo>
                <a:lnTo>
                  <a:pt x="14604806" y="0"/>
                </a:lnTo>
                <a:lnTo>
                  <a:pt x="14604806" y="8215204"/>
                </a:lnTo>
                <a:lnTo>
                  <a:pt x="0" y="82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62690" y="8970236"/>
            <a:ext cx="5531191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Dependencies in for Pom.xml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800" y="1358656"/>
            <a:ext cx="14043811" cy="7899644"/>
          </a:xfrm>
          <a:custGeom>
            <a:avLst/>
            <a:gdLst/>
            <a:ahLst/>
            <a:cxnLst/>
            <a:rect l="l" t="t" r="r" b="b"/>
            <a:pathLst>
              <a:path w="14043811" h="7899644">
                <a:moveTo>
                  <a:pt x="0" y="0"/>
                </a:moveTo>
                <a:lnTo>
                  <a:pt x="14043811" y="0"/>
                </a:lnTo>
                <a:lnTo>
                  <a:pt x="14043811" y="7899644"/>
                </a:lnTo>
                <a:lnTo>
                  <a:pt x="0" y="789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8849" y="668065"/>
            <a:ext cx="15271530" cy="8590235"/>
          </a:xfrm>
          <a:custGeom>
            <a:avLst/>
            <a:gdLst/>
            <a:ahLst/>
            <a:cxnLst/>
            <a:rect l="l" t="t" r="r" b="b"/>
            <a:pathLst>
              <a:path w="15271530" h="8590235">
                <a:moveTo>
                  <a:pt x="0" y="0"/>
                </a:moveTo>
                <a:lnTo>
                  <a:pt x="15271530" y="0"/>
                </a:lnTo>
                <a:lnTo>
                  <a:pt x="15271530" y="8590235"/>
                </a:lnTo>
                <a:lnTo>
                  <a:pt x="0" y="859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185" y="687479"/>
            <a:ext cx="15597826" cy="8773777"/>
          </a:xfrm>
          <a:custGeom>
            <a:avLst/>
            <a:gdLst/>
            <a:ahLst/>
            <a:cxnLst/>
            <a:rect l="l" t="t" r="r" b="b"/>
            <a:pathLst>
              <a:path w="15597826" h="8773777">
                <a:moveTo>
                  <a:pt x="0" y="0"/>
                </a:moveTo>
                <a:lnTo>
                  <a:pt x="15597825" y="0"/>
                </a:lnTo>
                <a:lnTo>
                  <a:pt x="15597825" y="8773777"/>
                </a:lnTo>
                <a:lnTo>
                  <a:pt x="0" y="877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01535" y="0"/>
            <a:ext cx="7486465" cy="10287000"/>
            <a:chOff x="0" y="0"/>
            <a:chExt cx="19717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1744" cy="2709333"/>
            </a:xfrm>
            <a:custGeom>
              <a:avLst/>
              <a:gdLst/>
              <a:ahLst/>
              <a:cxnLst/>
              <a:rect l="l" t="t" r="r" b="b"/>
              <a:pathLst>
                <a:path w="1971744" h="2709333">
                  <a:moveTo>
                    <a:pt x="0" y="0"/>
                  </a:moveTo>
                  <a:lnTo>
                    <a:pt x="1971744" y="0"/>
                  </a:lnTo>
                  <a:lnTo>
                    <a:pt x="19717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20" y="1456721"/>
            <a:ext cx="4957463" cy="106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8"/>
              </a:lnSpc>
              <a:spcBef>
                <a:spcPct val="0"/>
              </a:spcBef>
            </a:pPr>
            <a:r>
              <a:rPr lang="en-US" sz="6198">
                <a:solidFill>
                  <a:srgbClr val="593C8F"/>
                </a:solidFill>
                <a:latin typeface="League Spartan"/>
              </a:rPr>
              <a:t>AGENDA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88711" y="2552404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33400" y="2991621"/>
            <a:ext cx="8123447" cy="507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Introduction​ of Selenium</a:t>
            </a:r>
          </a:p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Components for Selenium</a:t>
            </a:r>
          </a:p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Introduction of Docker</a:t>
            </a:r>
          </a:p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Our Project</a:t>
            </a:r>
          </a:p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Selenium Testing</a:t>
            </a:r>
          </a:p>
          <a:p>
            <a:pPr marL="769298" lvl="1" indent="-384649">
              <a:lnSpc>
                <a:spcPts val="4988"/>
              </a:lnSpc>
              <a:buFont typeface="Arial"/>
              <a:buChar char="•"/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Docker</a:t>
            </a:r>
          </a:p>
          <a:p>
            <a:pPr>
              <a:lnSpc>
                <a:spcPts val="4988"/>
              </a:lnSpc>
            </a:pPr>
            <a:endParaRPr lang="en-US" sz="3563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988"/>
              </a:lnSpc>
              <a:spcBef>
                <a:spcPct val="0"/>
              </a:spcBef>
            </a:pPr>
            <a:r>
              <a:rPr lang="en-US" sz="3563" dirty="0">
                <a:solidFill>
                  <a:srgbClr val="000000"/>
                </a:solidFill>
                <a:latin typeface="Poppins"/>
              </a:rPr>
              <a:t>​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502679" y="190500"/>
            <a:ext cx="4656839" cy="5211221"/>
          </a:xfrm>
          <a:custGeom>
            <a:avLst/>
            <a:gdLst/>
            <a:ahLst/>
            <a:cxnLst/>
            <a:rect l="l" t="t" r="r" b="b"/>
            <a:pathLst>
              <a:path w="6892539" h="6817348">
                <a:moveTo>
                  <a:pt x="0" y="0"/>
                </a:moveTo>
                <a:lnTo>
                  <a:pt x="6892539" y="0"/>
                </a:lnTo>
                <a:lnTo>
                  <a:pt x="6892539" y="6817348"/>
                </a:lnTo>
                <a:lnTo>
                  <a:pt x="0" y="681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800" y="578644"/>
            <a:ext cx="15430500" cy="8679656"/>
          </a:xfrm>
          <a:custGeom>
            <a:avLst/>
            <a:gdLst/>
            <a:ahLst/>
            <a:cxnLst/>
            <a:rect l="l" t="t" r="r" b="b"/>
            <a:pathLst>
              <a:path w="15430500" h="8679656">
                <a:moveTo>
                  <a:pt x="0" y="0"/>
                </a:moveTo>
                <a:lnTo>
                  <a:pt x="15430500" y="0"/>
                </a:lnTo>
                <a:lnTo>
                  <a:pt x="15430500" y="8679656"/>
                </a:lnTo>
                <a:lnTo>
                  <a:pt x="0" y="8679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21774" y="9540694"/>
            <a:ext cx="4767984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Output Screen of Docker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9408" y="798417"/>
            <a:ext cx="15468905" cy="8701259"/>
          </a:xfrm>
          <a:custGeom>
            <a:avLst/>
            <a:gdLst/>
            <a:ahLst/>
            <a:cxnLst/>
            <a:rect l="l" t="t" r="r" b="b"/>
            <a:pathLst>
              <a:path w="15468905" h="8701259">
                <a:moveTo>
                  <a:pt x="0" y="0"/>
                </a:moveTo>
                <a:lnTo>
                  <a:pt x="15468906" y="0"/>
                </a:lnTo>
                <a:lnTo>
                  <a:pt x="15468906" y="8701260"/>
                </a:lnTo>
                <a:lnTo>
                  <a:pt x="0" y="870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10689" y="9609195"/>
            <a:ext cx="15385649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output Screen after searching on local host for in command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12" y="578644"/>
            <a:ext cx="15786888" cy="8880124"/>
          </a:xfrm>
          <a:custGeom>
            <a:avLst/>
            <a:gdLst/>
            <a:ahLst/>
            <a:cxnLst/>
            <a:rect l="l" t="t" r="r" b="b"/>
            <a:pathLst>
              <a:path w="15786888" h="8880124">
                <a:moveTo>
                  <a:pt x="0" y="0"/>
                </a:moveTo>
                <a:lnTo>
                  <a:pt x="15786888" y="0"/>
                </a:lnTo>
                <a:lnTo>
                  <a:pt x="15786888" y="8880124"/>
                </a:lnTo>
                <a:lnTo>
                  <a:pt x="0" y="888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10689" y="9609195"/>
            <a:ext cx="15385649" cy="49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593C8F"/>
                </a:solidFill>
                <a:latin typeface="Poppins"/>
              </a:rPr>
              <a:t>output Screen after searching on local host for get command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14350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93351" y="3944385"/>
            <a:ext cx="11301299" cy="153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9"/>
              </a:lnSpc>
              <a:spcBef>
                <a:spcPct val="0"/>
              </a:spcBef>
            </a:pPr>
            <a:r>
              <a:rPr lang="en-US" sz="8970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id="7" name="AutoShape 7"/>
          <p:cNvSpPr/>
          <p:nvPr/>
        </p:nvSpPr>
        <p:spPr>
          <a:xfrm>
            <a:off x="5897880" y="549718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862795" cy="2812360"/>
            <a:chOff x="0" y="0"/>
            <a:chExt cx="2860983" cy="740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0983" cy="740704"/>
            </a:xfrm>
            <a:custGeom>
              <a:avLst/>
              <a:gdLst/>
              <a:ahLst/>
              <a:cxnLst/>
              <a:rect l="l" t="t" r="r" b="b"/>
              <a:pathLst>
                <a:path w="2860983" h="740704">
                  <a:moveTo>
                    <a:pt x="0" y="0"/>
                  </a:moveTo>
                  <a:lnTo>
                    <a:pt x="2860983" y="0"/>
                  </a:lnTo>
                  <a:lnTo>
                    <a:pt x="2860983" y="740704"/>
                  </a:lnTo>
                  <a:lnTo>
                    <a:pt x="0" y="740704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9729" y="3860110"/>
            <a:ext cx="1117631" cy="991290"/>
          </a:xfrm>
          <a:custGeom>
            <a:avLst/>
            <a:gdLst/>
            <a:ahLst/>
            <a:cxnLst/>
            <a:rect l="l" t="t" r="r" b="b"/>
            <a:pathLst>
              <a:path w="1117631" h="991290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61716" y="3135312"/>
            <a:ext cx="11782158" cy="6122988"/>
          </a:xfrm>
          <a:custGeom>
            <a:avLst/>
            <a:gdLst/>
            <a:ahLst/>
            <a:cxnLst/>
            <a:rect l="l" t="t" r="r" b="b"/>
            <a:pathLst>
              <a:path w="11782158" h="6122988">
                <a:moveTo>
                  <a:pt x="0" y="0"/>
                </a:moveTo>
                <a:lnTo>
                  <a:pt x="11782158" y="0"/>
                </a:lnTo>
                <a:lnTo>
                  <a:pt x="11782158" y="6122988"/>
                </a:lnTo>
                <a:lnTo>
                  <a:pt x="0" y="612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5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4501" y="421915"/>
            <a:ext cx="10862795" cy="165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3"/>
              </a:lnSpc>
            </a:pPr>
            <a:r>
              <a:rPr lang="en-US" sz="4745">
                <a:solidFill>
                  <a:srgbClr val="FFFFFF"/>
                </a:solidFill>
                <a:latin typeface="League Spartan"/>
              </a:rPr>
              <a:t>INTRODUCTION OF SELENIUM </a:t>
            </a:r>
          </a:p>
          <a:p>
            <a:pPr>
              <a:lnSpc>
                <a:spcPts val="6643"/>
              </a:lnSpc>
              <a:spcBef>
                <a:spcPct val="0"/>
              </a:spcBef>
            </a:pPr>
            <a:r>
              <a:rPr lang="en-US" sz="4745">
                <a:solidFill>
                  <a:srgbClr val="FFFFFF"/>
                </a:solidFill>
                <a:latin typeface="League Spartan"/>
              </a:rPr>
              <a:t>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151219"/>
            <a:ext cx="6966021" cy="558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40606"/>
                </a:solidFill>
                <a:latin typeface="Poppins"/>
              </a:rPr>
              <a:t>Selenium is a free (open-source) automated testing framework. </a:t>
            </a:r>
          </a:p>
          <a:p>
            <a:pPr>
              <a:lnSpc>
                <a:spcPts val="3415"/>
              </a:lnSpc>
            </a:pPr>
            <a:endParaRPr lang="en-US" sz="2439">
              <a:solidFill>
                <a:srgbClr val="040606"/>
              </a:solidFill>
              <a:latin typeface="Poppins"/>
            </a:endParaRPr>
          </a:p>
          <a:p>
            <a:pPr marL="526795" lvl="1" indent="-263398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40606"/>
                </a:solidFill>
                <a:latin typeface="Poppins"/>
              </a:rPr>
              <a:t>Used to validate web applications across different browsers and platforms. Multiple programming languages like Java, C#, Python, etc to create Selenium Test Scripts.</a:t>
            </a:r>
          </a:p>
          <a:p>
            <a:pPr>
              <a:lnSpc>
                <a:spcPts val="3415"/>
              </a:lnSpc>
            </a:pPr>
            <a:endParaRPr lang="en-US" sz="2439">
              <a:solidFill>
                <a:srgbClr val="040606"/>
              </a:solidFill>
              <a:latin typeface="Poppins"/>
            </a:endParaRPr>
          </a:p>
          <a:p>
            <a:pPr marL="526795" lvl="1" indent="-263398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40606"/>
                </a:solidFill>
                <a:latin typeface="Poppins"/>
              </a:rPr>
              <a:t>Testing done using the Selenium testing tool is usually referred to as Selenium Testing.</a:t>
            </a:r>
          </a:p>
          <a:p>
            <a:pPr>
              <a:lnSpc>
                <a:spcPts val="3415"/>
              </a:lnSpc>
              <a:spcBef>
                <a:spcPct val="0"/>
              </a:spcBef>
            </a:pPr>
            <a:endParaRPr lang="en-US" sz="2439">
              <a:solidFill>
                <a:srgbClr val="040606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7062941" y="-265424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8"/>
                </a:lnTo>
                <a:lnTo>
                  <a:pt x="0" y="1565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435793" cy="1470355"/>
            <a:chOff x="0" y="0"/>
            <a:chExt cx="2748522" cy="38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8522" cy="387254"/>
            </a:xfrm>
            <a:custGeom>
              <a:avLst/>
              <a:gdLst/>
              <a:ahLst/>
              <a:cxnLst/>
              <a:rect l="l" t="t" r="r" b="b"/>
              <a:pathLst>
                <a:path w="2748522" h="387254">
                  <a:moveTo>
                    <a:pt x="0" y="0"/>
                  </a:moveTo>
                  <a:lnTo>
                    <a:pt x="2748522" y="0"/>
                  </a:lnTo>
                  <a:lnTo>
                    <a:pt x="2748522" y="387254"/>
                  </a:lnTo>
                  <a:lnTo>
                    <a:pt x="0" y="387254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9729" y="3860110"/>
            <a:ext cx="1117631" cy="991290"/>
          </a:xfrm>
          <a:custGeom>
            <a:avLst/>
            <a:gdLst/>
            <a:ahLst/>
            <a:cxnLst/>
            <a:rect l="l" t="t" r="r" b="b"/>
            <a:pathLst>
              <a:path w="1117631" h="991290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16923" y="1681591"/>
            <a:ext cx="9470886" cy="7576709"/>
          </a:xfrm>
          <a:custGeom>
            <a:avLst/>
            <a:gdLst/>
            <a:ahLst/>
            <a:cxnLst/>
            <a:rect l="l" t="t" r="r" b="b"/>
            <a:pathLst>
              <a:path w="9470886" h="7576709">
                <a:moveTo>
                  <a:pt x="0" y="0"/>
                </a:moveTo>
                <a:lnTo>
                  <a:pt x="9470886" y="0"/>
                </a:lnTo>
                <a:lnTo>
                  <a:pt x="9470886" y="7576709"/>
                </a:lnTo>
                <a:lnTo>
                  <a:pt x="0" y="7576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4501" y="421915"/>
            <a:ext cx="10862795" cy="165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3"/>
              </a:lnSpc>
            </a:pPr>
            <a:r>
              <a:rPr lang="en-US" sz="4745">
                <a:solidFill>
                  <a:srgbClr val="FFFFFF"/>
                </a:solidFill>
                <a:latin typeface="League Spartan"/>
              </a:rPr>
              <a:t>COMPONENTS OF SELENIUM</a:t>
            </a:r>
          </a:p>
          <a:p>
            <a:pPr>
              <a:lnSpc>
                <a:spcPts val="6643"/>
              </a:lnSpc>
              <a:spcBef>
                <a:spcPct val="0"/>
              </a:spcBef>
            </a:pPr>
            <a:endParaRPr lang="en-US" sz="4745">
              <a:solidFill>
                <a:srgbClr val="FFFFFF"/>
              </a:solidFill>
              <a:latin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4501" y="1957370"/>
            <a:ext cx="7716531" cy="73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107" lvl="1" indent="-263054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40606"/>
                </a:solidFill>
                <a:latin typeface="Poppins Bold"/>
              </a:rPr>
              <a:t>Selenium IDE(Integrated Development Environment) : </a:t>
            </a:r>
            <a:r>
              <a:rPr lang="en-US" sz="2436">
                <a:solidFill>
                  <a:srgbClr val="040606"/>
                </a:solidFill>
                <a:latin typeface="Poppins"/>
              </a:rPr>
              <a:t>allows for recording, editing and debugging of functional tests.</a:t>
            </a:r>
          </a:p>
          <a:p>
            <a:pPr>
              <a:lnSpc>
                <a:spcPts val="3411"/>
              </a:lnSpc>
            </a:pPr>
            <a:endParaRPr lang="en-US" sz="2436">
              <a:solidFill>
                <a:srgbClr val="040606"/>
              </a:solidFill>
              <a:latin typeface="Poppins"/>
            </a:endParaRPr>
          </a:p>
          <a:p>
            <a:pPr marL="526107" lvl="1" indent="-263054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40606"/>
                </a:solidFill>
                <a:latin typeface="Poppins Bold"/>
              </a:rPr>
              <a:t>Selenium RC (Remote control) </a:t>
            </a:r>
            <a:r>
              <a:rPr lang="en-US" sz="2436">
                <a:solidFill>
                  <a:srgbClr val="040606"/>
                </a:solidFill>
                <a:latin typeface="Poppins"/>
              </a:rPr>
              <a:t>write automated tests for a web application in any programming language, which allows for better integration of Selenium in existing unit test frameworks.</a:t>
            </a:r>
          </a:p>
          <a:p>
            <a:pPr>
              <a:lnSpc>
                <a:spcPts val="3411"/>
              </a:lnSpc>
            </a:pPr>
            <a:endParaRPr lang="en-US" sz="2436">
              <a:solidFill>
                <a:srgbClr val="040606"/>
              </a:solidFill>
              <a:latin typeface="Poppins"/>
            </a:endParaRPr>
          </a:p>
          <a:p>
            <a:pPr marL="526107" lvl="1" indent="-263054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40606"/>
                </a:solidFill>
                <a:latin typeface="Poppins Bold"/>
              </a:rPr>
              <a:t>Selenium Web Driver :</a:t>
            </a:r>
            <a:r>
              <a:rPr lang="en-US" sz="2436">
                <a:solidFill>
                  <a:srgbClr val="040606"/>
                </a:solidFill>
                <a:latin typeface="Poppins"/>
              </a:rPr>
              <a:t> accepts commands and sends them to a browser.</a:t>
            </a:r>
          </a:p>
          <a:p>
            <a:pPr>
              <a:lnSpc>
                <a:spcPts val="3411"/>
              </a:lnSpc>
            </a:pPr>
            <a:endParaRPr lang="en-US" sz="2436">
              <a:solidFill>
                <a:srgbClr val="040606"/>
              </a:solidFill>
              <a:latin typeface="Poppins"/>
            </a:endParaRPr>
          </a:p>
          <a:p>
            <a:pPr marL="526107" lvl="1" indent="-263054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40606"/>
                </a:solidFill>
                <a:latin typeface="Poppins Bold"/>
              </a:rPr>
              <a:t>Selenium Grid</a:t>
            </a:r>
            <a:r>
              <a:rPr lang="en-US" sz="2436">
                <a:solidFill>
                  <a:srgbClr val="040606"/>
                </a:solidFill>
                <a:latin typeface="Poppins"/>
              </a:rPr>
              <a:t> : server that allows tests to use web browser instances running on remote machines. </a:t>
            </a:r>
          </a:p>
          <a:p>
            <a:pPr>
              <a:lnSpc>
                <a:spcPts val="3411"/>
              </a:lnSpc>
              <a:spcBef>
                <a:spcPct val="0"/>
              </a:spcBef>
            </a:pPr>
            <a:endParaRPr lang="en-US" sz="2436">
              <a:solidFill>
                <a:srgbClr val="040606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259300" y="8204841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9218" y="933450"/>
            <a:ext cx="9251632" cy="167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1"/>
              </a:lnSpc>
            </a:pPr>
            <a:r>
              <a:rPr lang="en-US" sz="4801">
                <a:solidFill>
                  <a:srgbClr val="593C8F"/>
                </a:solidFill>
                <a:latin typeface="League Spartan"/>
              </a:rPr>
              <a:t>INTRODUCTION TO DOCKER</a:t>
            </a:r>
          </a:p>
          <a:p>
            <a:pPr>
              <a:lnSpc>
                <a:spcPts val="6721"/>
              </a:lnSpc>
              <a:spcBef>
                <a:spcPct val="0"/>
              </a:spcBef>
            </a:pPr>
            <a:endParaRPr lang="en-US" sz="4801">
              <a:solidFill>
                <a:srgbClr val="593C8F"/>
              </a:solidFill>
              <a:latin typeface="League Spartan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49218" y="1818428"/>
            <a:ext cx="92516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3170123" y="0"/>
            <a:ext cx="5392577" cy="10287000"/>
            <a:chOff x="0" y="0"/>
            <a:chExt cx="142026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0267" cy="2709333"/>
            </a:xfrm>
            <a:custGeom>
              <a:avLst/>
              <a:gdLst/>
              <a:ahLst/>
              <a:cxnLst/>
              <a:rect l="l" t="t" r="r" b="b"/>
              <a:pathLst>
                <a:path w="1420267" h="2709333">
                  <a:moveTo>
                    <a:pt x="0" y="0"/>
                  </a:moveTo>
                  <a:lnTo>
                    <a:pt x="1420267" y="0"/>
                  </a:lnTo>
                  <a:lnTo>
                    <a:pt x="14202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7649" y="9231706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23412" y="2780074"/>
            <a:ext cx="9737552" cy="5692918"/>
          </a:xfrm>
          <a:custGeom>
            <a:avLst/>
            <a:gdLst/>
            <a:ahLst/>
            <a:cxnLst/>
            <a:rect l="l" t="t" r="r" b="b"/>
            <a:pathLst>
              <a:path w="9737552" h="5692918">
                <a:moveTo>
                  <a:pt x="0" y="0"/>
                </a:moveTo>
                <a:lnTo>
                  <a:pt x="9737552" y="0"/>
                </a:lnTo>
                <a:lnTo>
                  <a:pt x="9737552" y="5692917"/>
                </a:lnTo>
                <a:lnTo>
                  <a:pt x="0" y="569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9218" y="2869770"/>
            <a:ext cx="6995763" cy="516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781" lvl="1" indent="-212890">
              <a:lnSpc>
                <a:spcPts val="2760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Poppins"/>
              </a:rPr>
              <a:t>Docker is a set of platforms as a service (PaaS) products that use the Operating system level virtualization to deliver software in packages called containers.</a:t>
            </a:r>
          </a:p>
          <a:p>
            <a:pPr>
              <a:lnSpc>
                <a:spcPts val="2760"/>
              </a:lnSpc>
            </a:pPr>
            <a:endParaRPr lang="en-US" sz="1972">
              <a:solidFill>
                <a:srgbClr val="000000"/>
              </a:solidFill>
              <a:latin typeface="Poppins"/>
            </a:endParaRPr>
          </a:p>
          <a:p>
            <a:pPr marL="425781" lvl="1" indent="-212890">
              <a:lnSpc>
                <a:spcPts val="2760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Poppins"/>
              </a:rPr>
              <a:t>Containers are isolated from one another and bundle their own software, libraries, and configuration files.</a:t>
            </a:r>
          </a:p>
          <a:p>
            <a:pPr>
              <a:lnSpc>
                <a:spcPts val="2760"/>
              </a:lnSpc>
            </a:pPr>
            <a:endParaRPr lang="en-US" sz="1972">
              <a:solidFill>
                <a:srgbClr val="000000"/>
              </a:solidFill>
              <a:latin typeface="Poppins"/>
            </a:endParaRPr>
          </a:p>
          <a:p>
            <a:pPr marL="425781" lvl="1" indent="-212890">
              <a:lnSpc>
                <a:spcPts val="2760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Poppins"/>
              </a:rPr>
              <a:t>They can communicate with each other through well-defined channels.</a:t>
            </a:r>
          </a:p>
          <a:p>
            <a:pPr>
              <a:lnSpc>
                <a:spcPts val="2760"/>
              </a:lnSpc>
            </a:pPr>
            <a:endParaRPr lang="en-US" sz="1972">
              <a:solidFill>
                <a:srgbClr val="000000"/>
              </a:solidFill>
              <a:latin typeface="Poppins"/>
            </a:endParaRPr>
          </a:p>
          <a:p>
            <a:pPr marL="425781" lvl="1" indent="-212890">
              <a:lnSpc>
                <a:spcPts val="2760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Poppins"/>
              </a:rPr>
              <a:t>All containers are run by a single operating system kernel and therefore use fewer resources than a virtual machine.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-1223395" y="6182745"/>
            <a:ext cx="5954242" cy="3507451"/>
            <a:chOff x="0" y="0"/>
            <a:chExt cx="1568195" cy="9237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8195" cy="923773"/>
            </a:xfrm>
            <a:custGeom>
              <a:avLst/>
              <a:gdLst/>
              <a:ahLst/>
              <a:cxnLst/>
              <a:rect l="l" t="t" r="r" b="b"/>
              <a:pathLst>
                <a:path w="1568195" h="923773">
                  <a:moveTo>
                    <a:pt x="0" y="0"/>
                  </a:moveTo>
                  <a:lnTo>
                    <a:pt x="1568195" y="0"/>
                  </a:lnTo>
                  <a:lnTo>
                    <a:pt x="1568195" y="923773"/>
                  </a:lnTo>
                  <a:lnTo>
                    <a:pt x="0" y="92377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20" y="952500"/>
            <a:ext cx="3255770" cy="6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20" y="1494821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PROJECT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2732907"/>
            <a:ext cx="8227759" cy="136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3"/>
              </a:lnSpc>
              <a:spcBef>
                <a:spcPct val="0"/>
              </a:spcBef>
            </a:pPr>
            <a:r>
              <a:rPr lang="en-US" sz="3816">
                <a:solidFill>
                  <a:srgbClr val="000000"/>
                </a:solidFill>
                <a:latin typeface="Poppins Bold"/>
              </a:rPr>
              <a:t>Creating Docker image and deploying in docker container.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062941" y="1304623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97212" y="4845050"/>
            <a:ext cx="5357580" cy="138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927" lvl="1" indent="-419463">
              <a:lnSpc>
                <a:spcPts val="5440"/>
              </a:lnSpc>
              <a:buFont typeface="Arial"/>
              <a:buChar char="•"/>
            </a:pPr>
            <a:r>
              <a:rPr lang="en-US" sz="3885">
                <a:solidFill>
                  <a:srgbClr val="000000"/>
                </a:solidFill>
                <a:latin typeface="Poppins"/>
              </a:rPr>
              <a:t>Selenium Testing</a:t>
            </a:r>
          </a:p>
          <a:p>
            <a:pPr marL="838927" lvl="1" indent="-419463">
              <a:lnSpc>
                <a:spcPts val="5440"/>
              </a:lnSpc>
              <a:buFont typeface="Arial"/>
              <a:buChar char="•"/>
            </a:pPr>
            <a:r>
              <a:rPr lang="en-US" sz="3885">
                <a:solidFill>
                  <a:srgbClr val="000000"/>
                </a:solidFill>
                <a:latin typeface="Poppins"/>
              </a:rPr>
              <a:t>Docker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3694975" y="-3892207"/>
            <a:ext cx="11110823" cy="18500774"/>
            <a:chOff x="0" y="0"/>
            <a:chExt cx="2926307" cy="4872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6307" cy="4872632"/>
            </a:xfrm>
            <a:custGeom>
              <a:avLst/>
              <a:gdLst/>
              <a:ahLst/>
              <a:cxnLst/>
              <a:rect l="l" t="t" r="r" b="b"/>
              <a:pathLst>
                <a:path w="2926307" h="4872632">
                  <a:moveTo>
                    <a:pt x="0" y="0"/>
                  </a:moveTo>
                  <a:lnTo>
                    <a:pt x="2926307" y="0"/>
                  </a:lnTo>
                  <a:lnTo>
                    <a:pt x="2926307" y="4872632"/>
                  </a:lnTo>
                  <a:lnTo>
                    <a:pt x="0" y="48726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15389" y="1358656"/>
            <a:ext cx="14741320" cy="8291992"/>
          </a:xfrm>
          <a:custGeom>
            <a:avLst/>
            <a:gdLst/>
            <a:ahLst/>
            <a:cxnLst/>
            <a:rect l="l" t="t" r="r" b="b"/>
            <a:pathLst>
              <a:path w="14741320" h="8291992">
                <a:moveTo>
                  <a:pt x="0" y="0"/>
                </a:moveTo>
                <a:lnTo>
                  <a:pt x="14741320" y="0"/>
                </a:lnTo>
                <a:lnTo>
                  <a:pt x="14741320" y="8291993"/>
                </a:lnTo>
                <a:lnTo>
                  <a:pt x="0" y="8291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603" y="474231"/>
            <a:ext cx="8537048" cy="8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League Spartan"/>
              </a:rPr>
              <a:t>SELENIUM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28541" y="9583974"/>
            <a:ext cx="7074983" cy="45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Poppins"/>
              </a:rPr>
              <a:t>Selenium Testing on Edureka site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694975" y="-3910713"/>
            <a:ext cx="11110823" cy="18500774"/>
            <a:chOff x="0" y="0"/>
            <a:chExt cx="2926307" cy="4872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307" cy="4872632"/>
            </a:xfrm>
            <a:custGeom>
              <a:avLst/>
              <a:gdLst/>
              <a:ahLst/>
              <a:cxnLst/>
              <a:rect l="l" t="t" r="r" b="b"/>
              <a:pathLst>
                <a:path w="2926307" h="4872632">
                  <a:moveTo>
                    <a:pt x="0" y="0"/>
                  </a:moveTo>
                  <a:lnTo>
                    <a:pt x="2926307" y="0"/>
                  </a:lnTo>
                  <a:lnTo>
                    <a:pt x="2926307" y="4872632"/>
                  </a:lnTo>
                  <a:lnTo>
                    <a:pt x="0" y="48726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23632" y="913293"/>
            <a:ext cx="14835568" cy="8345007"/>
          </a:xfrm>
          <a:custGeom>
            <a:avLst/>
            <a:gdLst/>
            <a:ahLst/>
            <a:cxnLst/>
            <a:rect l="l" t="t" r="r" b="b"/>
            <a:pathLst>
              <a:path w="14835568" h="8345007">
                <a:moveTo>
                  <a:pt x="0" y="0"/>
                </a:moveTo>
                <a:lnTo>
                  <a:pt x="14835568" y="0"/>
                </a:lnTo>
                <a:lnTo>
                  <a:pt x="14835568" y="8345007"/>
                </a:lnTo>
                <a:lnTo>
                  <a:pt x="0" y="834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36674" y="9479019"/>
            <a:ext cx="6713011" cy="44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5"/>
              </a:lnSpc>
              <a:spcBef>
                <a:spcPct val="0"/>
              </a:spcBef>
            </a:pPr>
            <a:r>
              <a:rPr lang="en-US" sz="2461">
                <a:solidFill>
                  <a:srgbClr val="FFFFFF"/>
                </a:solidFill>
                <a:latin typeface="Poppins"/>
              </a:rPr>
              <a:t>Selenium Testing on Edureka site 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694975" y="-3910713"/>
            <a:ext cx="11110823" cy="18500774"/>
            <a:chOff x="0" y="0"/>
            <a:chExt cx="2926307" cy="4872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6307" cy="4872632"/>
            </a:xfrm>
            <a:custGeom>
              <a:avLst/>
              <a:gdLst/>
              <a:ahLst/>
              <a:cxnLst/>
              <a:rect l="l" t="t" r="r" b="b"/>
              <a:pathLst>
                <a:path w="2926307" h="4872632">
                  <a:moveTo>
                    <a:pt x="0" y="0"/>
                  </a:moveTo>
                  <a:lnTo>
                    <a:pt x="2926307" y="0"/>
                  </a:lnTo>
                  <a:lnTo>
                    <a:pt x="2926307" y="4872632"/>
                  </a:lnTo>
                  <a:lnTo>
                    <a:pt x="0" y="48726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239379" cy="7642959"/>
          </a:xfrm>
          <a:custGeom>
            <a:avLst/>
            <a:gdLst/>
            <a:ahLst/>
            <a:cxnLst/>
            <a:rect l="l" t="t" r="r" b="b"/>
            <a:pathLst>
              <a:path w="6239379" h="7642959">
                <a:moveTo>
                  <a:pt x="0" y="0"/>
                </a:moveTo>
                <a:lnTo>
                  <a:pt x="6239379" y="0"/>
                </a:lnTo>
                <a:lnTo>
                  <a:pt x="6239379" y="7642959"/>
                </a:lnTo>
                <a:lnTo>
                  <a:pt x="0" y="764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55" r="-6041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19051" y="1028700"/>
            <a:ext cx="6252264" cy="7569687"/>
          </a:xfrm>
          <a:custGeom>
            <a:avLst/>
            <a:gdLst/>
            <a:ahLst/>
            <a:cxnLst/>
            <a:rect l="l" t="t" r="r" b="b"/>
            <a:pathLst>
              <a:path w="6252264" h="7569687">
                <a:moveTo>
                  <a:pt x="0" y="0"/>
                </a:moveTo>
                <a:lnTo>
                  <a:pt x="6252264" y="0"/>
                </a:lnTo>
                <a:lnTo>
                  <a:pt x="6252264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10" r="-5952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84553" y="9000137"/>
            <a:ext cx="4995273" cy="44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5"/>
              </a:lnSpc>
              <a:spcBef>
                <a:spcPct val="0"/>
              </a:spcBef>
            </a:pPr>
            <a:r>
              <a:rPr lang="en-US" sz="2461">
                <a:solidFill>
                  <a:srgbClr val="FFFFFF"/>
                </a:solidFill>
                <a:latin typeface="Poppins"/>
              </a:rPr>
              <a:t>Obtaining email id as a 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64842" y="8818173"/>
            <a:ext cx="5305420" cy="44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5"/>
              </a:lnSpc>
              <a:spcBef>
                <a:spcPct val="0"/>
              </a:spcBef>
            </a:pPr>
            <a:r>
              <a:rPr lang="en-US" sz="2461">
                <a:solidFill>
                  <a:srgbClr val="FFFFFF"/>
                </a:solidFill>
                <a:latin typeface="Poppins"/>
              </a:rPr>
              <a:t>Obtaining password as a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358</Words>
  <Application>Microsoft Office PowerPoint</Application>
  <PresentationFormat>Custom</PresentationFormat>
  <Paragraphs>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League Spartan</vt:lpstr>
      <vt:lpstr>Arial</vt:lpstr>
      <vt:lpstr>Lato Bold</vt:lpstr>
      <vt:lpstr>Calibri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cp:lastModifiedBy>Vidhi Sharma</cp:lastModifiedBy>
  <cp:revision>3</cp:revision>
  <dcterms:created xsi:type="dcterms:W3CDTF">2006-08-16T00:00:00Z</dcterms:created>
  <dcterms:modified xsi:type="dcterms:W3CDTF">2023-10-04T19:25:24Z</dcterms:modified>
  <dc:identifier>DAFwTwnfQ9o</dc:identifier>
</cp:coreProperties>
</file>